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3f06df8ec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e3f06df8ec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1fa2c3f03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e1fa2c3f03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16aae6064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e16aae6064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3c8e718f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ge3c8e718fd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3acb224db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e3acb224db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374dfaed2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e374dfaed2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3acb224db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e3acb224db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35c606e4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e35c606e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3f06df8ec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e3f06df8ec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634486" y="3112297"/>
            <a:ext cx="17019025" cy="126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7106627" y="9566909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" showMasterSp="0">
  <p:cSld name="Title Only 0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634486" y="3112297"/>
            <a:ext cx="17019025" cy="126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17106627" y="9566909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" showMasterSp="0">
  <p:cSld name="Title Slide 0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34486" y="2492932"/>
            <a:ext cx="17019025" cy="3681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200"/>
              <a:buFont typeface="Lucida Sans"/>
              <a:buNone/>
              <a:defRPr sz="9200"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743200" y="5760720"/>
            <a:ext cx="12801600" cy="25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17106627" y="9566909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1" y="-1"/>
            <a:ext cx="18288001" cy="10287001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634486" y="2492932"/>
            <a:ext cx="17019025" cy="3681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200"/>
              <a:buFont typeface="Lucida Sans"/>
              <a:buNone/>
              <a:defRPr sz="9200"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2743200" y="5760720"/>
            <a:ext cx="12801600" cy="25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17106627" y="9566909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-1" y="-1"/>
            <a:ext cx="18288001" cy="10287001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634486" y="3112297"/>
            <a:ext cx="17019025" cy="126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14400" y="2366010"/>
            <a:ext cx="7955281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7106627" y="9566909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34486" y="3112297"/>
            <a:ext cx="17019025" cy="126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7106627" y="9566909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-1" y="-1"/>
            <a:ext cx="18288001" cy="10287001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7106627" y="9566909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" y="-1"/>
            <a:ext cx="18288001" cy="10287001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2089" y="-1"/>
            <a:ext cx="18289644" cy="10295215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47186" y="544161"/>
            <a:ext cx="3629025" cy="12763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634486" y="3112297"/>
            <a:ext cx="17019025" cy="126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Verdana"/>
              <a:buNone/>
              <a:defRPr b="0" i="0" sz="8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Verdana"/>
              <a:buNone/>
              <a:defRPr b="0" i="0" sz="8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Verdana"/>
              <a:buNone/>
              <a:defRPr b="0" i="0" sz="8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Verdana"/>
              <a:buNone/>
              <a:defRPr b="0" i="0" sz="8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Verdana"/>
              <a:buNone/>
              <a:defRPr b="0" i="0" sz="8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Verdana"/>
              <a:buNone/>
              <a:defRPr b="0" i="0" sz="8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Verdana"/>
              <a:buNone/>
              <a:defRPr b="0" i="0" sz="8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Verdana"/>
              <a:buNone/>
              <a:defRPr b="0" i="0" sz="8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Verdana"/>
              <a:buNone/>
              <a:defRPr b="0" i="0" sz="8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7106627" y="9566909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hyperlink" Target="https://vc.ru/design/50251-razrabotka-animacii-na-ios-vosem-primerov-interfeysa-s-kodom" TargetMode="External"/><Relationship Id="rId6" Type="http://schemas.openxmlformats.org/officeDocument/2006/relationships/hyperlink" Target="https://habr.com/ru/post/458970/" TargetMode="External"/><Relationship Id="rId7" Type="http://schemas.openxmlformats.org/officeDocument/2006/relationships/hyperlink" Target="https://dou.ua/lenta/articles/spritekit-for-swift-animation/" TargetMode="External"/><Relationship Id="rId8" Type="http://schemas.openxmlformats.org/officeDocument/2006/relationships/hyperlink" Target="https://www.youtube.com/watch?v=f_MUUTACpu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s://habr.com/ru/post/451130/" TargetMode="External"/><Relationship Id="rId11" Type="http://schemas.openxmlformats.org/officeDocument/2006/relationships/hyperlink" Target="https://www.youtube.com/watch?v=k775ExMNXPg" TargetMode="External"/><Relationship Id="rId10" Type="http://schemas.openxmlformats.org/officeDocument/2006/relationships/hyperlink" Target="https://www.youtube.com/watch?v=f_MUUTACpus" TargetMode="External"/><Relationship Id="rId12" Type="http://schemas.openxmlformats.org/officeDocument/2006/relationships/image" Target="../media/image8.png"/><Relationship Id="rId9" Type="http://schemas.openxmlformats.org/officeDocument/2006/relationships/hyperlink" Target="https://dou.ua/lenta/articles/spritekit-for-swift-animation/" TargetMode="External"/><Relationship Id="rId5" Type="http://schemas.openxmlformats.org/officeDocument/2006/relationships/hyperlink" Target="https://www.xmind.net/m/9TFEaz/" TargetMode="External"/><Relationship Id="rId6" Type="http://schemas.openxmlformats.org/officeDocument/2006/relationships/hyperlink" Target="https://swiftbook.ru/post/tutorials/swift-storyboards-v-xcode-63-chast-1/" TargetMode="External"/><Relationship Id="rId7" Type="http://schemas.openxmlformats.org/officeDocument/2006/relationships/hyperlink" Target="https://vc.ru/design/50251-razrabotka-animacii-na-ios-vosem-primerov-interfeysa-s-kodom" TargetMode="External"/><Relationship Id="rId8" Type="http://schemas.openxmlformats.org/officeDocument/2006/relationships/hyperlink" Target="https://habr.com/ru/post/458970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hyperlink" Target="https://www.xmind.net/m/9TFEaz/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hyperlink" Target="https://swiftbook.ru/post/tutorials/swift-storyboards-v-xcode-63-chast-1/" TargetMode="External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hyperlink" Target="https://vc.ru/design/50251-razrabotka-animacii-na-ios-vosem-primerov-interfeysa-s-kodom" TargetMode="External"/><Relationship Id="rId6" Type="http://schemas.openxmlformats.org/officeDocument/2006/relationships/hyperlink" Target="https://habr.com/ru/post/458970/" TargetMode="External"/><Relationship Id="rId7" Type="http://schemas.openxmlformats.org/officeDocument/2006/relationships/hyperlink" Target="https://dou.ua/lenta/articles/spritekit-for-swift-animation/" TargetMode="External"/><Relationship Id="rId8" Type="http://schemas.openxmlformats.org/officeDocument/2006/relationships/hyperlink" Target="https://www.youtube.com/watch?v=f_MUUTACpu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425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7327900" y="318075"/>
            <a:ext cx="42393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1557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30"/>
              <a:buFont typeface="Helvetica Neue"/>
              <a:buNone/>
            </a:pPr>
            <a:r>
              <a:rPr lang="en-US" sz="7000">
                <a:latin typeface="Roboto"/>
                <a:ea typeface="Roboto"/>
                <a:cs typeface="Roboto"/>
                <a:sym typeface="Roboto"/>
              </a:rPr>
              <a:t>Лекция 5</a:t>
            </a:r>
            <a:endParaRPr sz="7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9"/>
          <p:cNvSpPr txBox="1"/>
          <p:nvPr/>
        </p:nvSpPr>
        <p:spPr>
          <a:xfrm>
            <a:off x="509875" y="3137538"/>
            <a:ext cx="107043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r>
              <a:t/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8791054" y="4973501"/>
            <a:ext cx="1247141" cy="32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918054" y="5100501"/>
            <a:ext cx="705891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75" y="318125"/>
            <a:ext cx="1247150" cy="123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>
            <a:off x="-971" y="8633089"/>
            <a:ext cx="6108300" cy="16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5648988" y="2"/>
            <a:ext cx="2639100" cy="3048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747959" y="741613"/>
            <a:ext cx="87921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5400"/>
              <a:buFont typeface="Helvetica Neue"/>
              <a:buNone/>
            </a:pPr>
            <a:r>
              <a:rPr b="1" lang="en-US" sz="5000">
                <a:solidFill>
                  <a:srgbClr val="13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UIView и анимации</a:t>
            </a:r>
            <a:endParaRPr b="1" sz="5000">
              <a:solidFill>
                <a:srgbClr val="13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03025" y="7806000"/>
            <a:ext cx="13903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</a:rPr>
              <a:t>Хорошая статья про анимации: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https://vc.ru/design/50251-razrabotka-animacii-na-ios-vosem-primerov-interfeysa-s-kodom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</a:rPr>
              <a:t>Есть и более продвинутые способы создания анимаций для iOS: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https://habr.com/ru/post/458970/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https://dou.ua/lenta/articles/spritekit-for-swift-animation/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8"/>
              </a:rPr>
              <a:t>https://www.youtube.com/watch?v=f_MUUTACpus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022" y="531225"/>
            <a:ext cx="1273075" cy="12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934425" y="2197325"/>
            <a:ext cx="169851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Создаем объект и выполняем его анимацию через animateWithDuration.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Выставляем </a:t>
            </a:r>
            <a:r>
              <a:rPr lang="en-US" sz="3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длительность/</a:t>
            </a: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задержку/опции в методе анимации.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Проверяем выполнение анимации с флагом finished. Отменяем анимацию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Задаем трансформацию через CGAffineTransform: поворот и увеличение.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Скругление UIView.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8014927" y="4478168"/>
            <a:ext cx="10273200" cy="5808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7092825" y="480375"/>
            <a:ext cx="42141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Helvetica Neue"/>
              <a:buNone/>
            </a:pPr>
            <a:r>
              <a:rPr b="1" lang="en-US"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Все ссылки: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 txBox="1"/>
          <p:nvPr>
            <p:ph idx="4294967295" type="ctrTitle"/>
          </p:nvPr>
        </p:nvSpPr>
        <p:spPr>
          <a:xfrm>
            <a:off x="653825" y="2418225"/>
            <a:ext cx="17098800" cy="7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Подробная статья на тему ARC и управления памятью: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https://habr.com/ru/post/451130/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Полная иерархия классов UIKit: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https://www.xmind.net/m/9TFEaz/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Много информации про storyboard: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https://swiftbook.ru/post/tutorials/swift-storyboards-v-xcode-63-chast-1/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Хорошая статья про анимации: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https://vc.ru/design/50251-razrabotka-animacii-na-ios-vosem-primerov-interfeysa-s-kodom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и более продвинутые способы создания анимаций для iOS: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https://habr.com/ru/post/458970/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https://dou.ua/lenta/articles/spritekit-for-swift-animation/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https://www.youtube.com/watch?v=f_MUUTACpus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Доклад о карьерном пути iOS разработчика: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https://www.youtube.com/watch?v=k775ExMNXPg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875" y="318125"/>
            <a:ext cx="1247150" cy="123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425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815756" y="6658767"/>
            <a:ext cx="4098926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WEB ACADEMY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 txBox="1"/>
          <p:nvPr>
            <p:ph idx="4294967295" type="ctrTitle"/>
          </p:nvPr>
        </p:nvSpPr>
        <p:spPr>
          <a:xfrm>
            <a:off x="634486" y="2492932"/>
            <a:ext cx="17019025" cy="3681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1811" lvl="0" marL="0" marR="472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90"/>
              <a:buFont typeface="Helvetica Neue"/>
              <a:buNone/>
            </a:pPr>
            <a:r>
              <a:rPr b="1" i="0" lang="en-US" sz="1209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YOUR IT  FUTURE</a:t>
            </a:r>
            <a:r>
              <a:rPr b="0" i="0" lang="en-US" sz="5580" u="none" cap="none" strike="noStrike">
                <a:solidFill>
                  <a:srgbClr val="E100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8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647186" y="544163"/>
            <a:ext cx="3629100" cy="127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>
            <a:off x="7311599" y="638413"/>
            <a:ext cx="36648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0020"/>
              </a:buClr>
              <a:buSzPts val="5400"/>
              <a:buFont typeface="Helvetica Neue"/>
              <a:buNone/>
            </a:pPr>
            <a:r>
              <a:rPr b="1" lang="en-US" sz="5000"/>
              <a:t>Agenda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3541359" y="5803106"/>
            <a:ext cx="14746513" cy="44834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22" y="531225"/>
            <a:ext cx="1273075" cy="12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/>
        </p:nvSpPr>
        <p:spPr>
          <a:xfrm>
            <a:off x="888875" y="2826100"/>
            <a:ext cx="16580400" cy="6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UIKit </a:t>
            </a:r>
            <a:r>
              <a:rPr lang="en-US" sz="4400">
                <a:solidFill>
                  <a:schemeClr val="dk1"/>
                </a:solidFill>
              </a:rPr>
              <a:t>hierarchy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UIView и </a:t>
            </a:r>
            <a:r>
              <a:rPr lang="en-US" sz="4400">
                <a:solidFill>
                  <a:schemeClr val="dk1"/>
                </a:solidFill>
              </a:rPr>
              <a:t>Auto Layout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UIView и storyboard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UIView и animations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Примеры view, наследников UIView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496825" y="8895575"/>
            <a:ext cx="136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-971" y="8633089"/>
            <a:ext cx="6108300" cy="16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15648988" y="2"/>
            <a:ext cx="2639100" cy="3048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6589652" y="741613"/>
            <a:ext cx="51087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UIKit hierarchy</a:t>
            </a:r>
            <a:endParaRPr sz="4400">
              <a:solidFill>
                <a:schemeClr val="dk1"/>
              </a:solidFill>
            </a:endParaRPr>
          </a:p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5400"/>
              <a:buFont typeface="Helvetica Neue"/>
              <a:buNone/>
            </a:pPr>
            <a:r>
              <a:t/>
            </a:r>
            <a:endParaRPr b="1" sz="5000">
              <a:solidFill>
                <a:srgbClr val="13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5400"/>
              <a:buFont typeface="Helvetica Neue"/>
              <a:buNone/>
            </a:pPr>
            <a:r>
              <a:t/>
            </a:r>
            <a:endParaRPr b="1" sz="5000">
              <a:solidFill>
                <a:srgbClr val="13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1"/>
          <p:cNvSpPr txBox="1"/>
          <p:nvPr/>
        </p:nvSpPr>
        <p:spPr>
          <a:xfrm>
            <a:off x="603025" y="8796750"/>
            <a:ext cx="662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</a:rPr>
              <a:t>Полная иерархия классов UIKit: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https://www.xmind.net/m/9TFEaz/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022" y="531225"/>
            <a:ext cx="1273075" cy="12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3900" y="1865275"/>
            <a:ext cx="11840200" cy="66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-971" y="8633089"/>
            <a:ext cx="6108300" cy="16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15648988" y="2"/>
            <a:ext cx="2639100" cy="3048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 txBox="1"/>
          <p:nvPr/>
        </p:nvSpPr>
        <p:spPr>
          <a:xfrm>
            <a:off x="7087192" y="741600"/>
            <a:ext cx="41136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5400"/>
              <a:buFont typeface="Helvetica Neue"/>
              <a:buNone/>
            </a:pPr>
            <a:r>
              <a:rPr b="1" lang="en-US" sz="5000">
                <a:solidFill>
                  <a:srgbClr val="13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UIView</a:t>
            </a:r>
            <a:endParaRPr b="1" sz="5000">
              <a:solidFill>
                <a:srgbClr val="13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5400"/>
              <a:buFont typeface="Helvetica Neue"/>
              <a:buNone/>
            </a:pPr>
            <a:r>
              <a:t/>
            </a:r>
            <a:endParaRPr b="1" sz="5000">
              <a:solidFill>
                <a:srgbClr val="13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603025" y="8796750"/>
            <a:ext cx="662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22" y="531225"/>
            <a:ext cx="1273075" cy="12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/>
        </p:nvSpPr>
        <p:spPr>
          <a:xfrm>
            <a:off x="746850" y="2338825"/>
            <a:ext cx="16794300" cy="7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●"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UIView, как часть UIViewController.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●"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Создаем свою UIView в коде. 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●"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Устанавливаем координаты view и базовые параметры. Добавляем ее на экран.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●"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Иерархия: свойствa </a:t>
            </a:r>
            <a:r>
              <a:rPr i="1" lang="en-US" sz="2500">
                <a:latin typeface="Verdana"/>
                <a:ea typeface="Verdana"/>
                <a:cs typeface="Verdana"/>
                <a:sym typeface="Verdana"/>
              </a:rPr>
              <a:t>superView</a:t>
            </a: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 и </a:t>
            </a:r>
            <a:r>
              <a:rPr i="1" lang="en-US" sz="2500">
                <a:latin typeface="Verdana"/>
                <a:ea typeface="Verdana"/>
                <a:cs typeface="Verdana"/>
                <a:sym typeface="Verdana"/>
              </a:rPr>
              <a:t>subviews</a:t>
            </a: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. ClipsToBounds()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●"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Добавляем полупрозрачную view над существующей view. Методы изменения слоев bringSubview.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●"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Маски</a:t>
            </a: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: в </a:t>
            </a:r>
            <a:r>
              <a:rPr i="1" lang="en-US" sz="2500">
                <a:latin typeface="Verdana"/>
                <a:ea typeface="Verdana"/>
                <a:cs typeface="Verdana"/>
                <a:sym typeface="Verdana"/>
              </a:rPr>
              <a:t>autoresizingMask</a:t>
            </a: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 ук</a:t>
            </a: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аз</a:t>
            </a: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ываем </a:t>
            </a:r>
            <a:r>
              <a:rPr i="1" lang="en-US" sz="2500">
                <a:latin typeface="Verdana"/>
                <a:ea typeface="Verdana"/>
                <a:cs typeface="Verdana"/>
                <a:sym typeface="Verdana"/>
              </a:rPr>
              <a:t>flexible</a:t>
            </a: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 стороны.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●"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Разница между frame и bounds (поворачивая экран можем проследить </a:t>
            </a: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на примере </a:t>
            </a:r>
            <a:r>
              <a:rPr i="1" lang="en-US" sz="2500">
                <a:latin typeface="Verdana"/>
                <a:ea typeface="Verdana"/>
                <a:cs typeface="Verdana"/>
                <a:sym typeface="Verdana"/>
              </a:rPr>
              <a:t>viewWillTransition</a:t>
            </a: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).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●"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Самые важные свойства view: 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latin typeface="Verdana"/>
                <a:ea typeface="Verdana"/>
                <a:cs typeface="Verdana"/>
                <a:sym typeface="Verdana"/>
              </a:rPr>
              <a:t>frame, bounds, center; isUserInteractionEnabled; tag; layer, isHidden, alpha</a:t>
            </a:r>
            <a:endParaRPr i="1" sz="2500">
              <a:latin typeface="Verdana"/>
              <a:ea typeface="Verdana"/>
              <a:cs typeface="Verdana"/>
              <a:sym typeface="Verdana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●"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Самые важные методы view: 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latin typeface="Verdana"/>
                <a:ea typeface="Verdana"/>
                <a:cs typeface="Verdana"/>
                <a:sym typeface="Verdana"/>
              </a:rPr>
              <a:t>addSubview(), animate(withDuration), layoutIfNeeded()</a:t>
            </a:r>
            <a:endParaRPr i="1" sz="25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-971" y="8633089"/>
            <a:ext cx="6108300" cy="16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5648988" y="2"/>
            <a:ext cx="2639100" cy="3048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4747959" y="741613"/>
            <a:ext cx="87921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5400"/>
              <a:buFont typeface="Helvetica Neue"/>
              <a:buNone/>
            </a:pPr>
            <a:r>
              <a:rPr b="1" lang="en-US" sz="5000">
                <a:solidFill>
                  <a:srgbClr val="13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UIView и storyboard</a:t>
            </a:r>
            <a:endParaRPr b="1" sz="5000">
              <a:solidFill>
                <a:srgbClr val="13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5400"/>
              <a:buFont typeface="Helvetica Neue"/>
              <a:buNone/>
            </a:pPr>
            <a:r>
              <a:t/>
            </a:r>
            <a:endParaRPr b="1" sz="5000">
              <a:solidFill>
                <a:srgbClr val="13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535575" y="8519150"/>
            <a:ext cx="1285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</a:rPr>
              <a:t>Много информации про storyboard</a:t>
            </a: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https://swiftbook.ru/post/tutorials/swift-storyboards-v-xcode-63-chast-1/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022" y="531225"/>
            <a:ext cx="1273075" cy="12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1026750" y="2509700"/>
            <a:ext cx="162345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Создаем UIView в сториборде.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Выставляем initial UIViewController.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Настраиваем параметры view в инспекторе.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Меняем autoresizing маску в</a:t>
            </a:r>
            <a:r>
              <a:rPr lang="en-US" sz="3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инспекторе.</a:t>
            </a:r>
            <a:endParaRPr sz="3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Verdana"/>
              <a:buChar char="●"/>
            </a:pPr>
            <a:r>
              <a:rPr lang="en-US" sz="3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Добавляем разные визуальные элементы на экран.</a:t>
            </a:r>
            <a:endParaRPr sz="3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Verdana"/>
              <a:buChar char="●"/>
            </a:pPr>
            <a:r>
              <a:rPr lang="en-US" sz="3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Меняем цвет view на случайный при повороте экрана.</a:t>
            </a:r>
            <a:endParaRPr sz="3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Verdana"/>
              <a:buChar char="●"/>
            </a:pPr>
            <a:r>
              <a:rPr lang="en-US" sz="3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Создаем коллекцию аутлетов и выполняем операции над всеми.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-1" y="-1"/>
            <a:ext cx="18288000" cy="10287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1904252" y="41"/>
            <a:ext cx="6382800" cy="707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75" y="318125"/>
            <a:ext cx="1247150" cy="12356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2746950" y="637100"/>
            <a:ext cx="127941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Helvetica Neue"/>
              <a:buNone/>
            </a:pPr>
            <a:r>
              <a:rPr b="1" lang="en-US"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UIView &amp; Storyboard - практика</a:t>
            </a:r>
            <a:endParaRPr b="1" sz="5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Создайте следующие екраны:</a:t>
            </a:r>
            <a:endParaRPr b="1" sz="5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4188" y="2308738"/>
            <a:ext cx="4307499" cy="813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9850" y="2308750"/>
            <a:ext cx="4307474" cy="813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538" y="2308756"/>
            <a:ext cx="4307499" cy="813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47324" y="2308774"/>
            <a:ext cx="4307474" cy="8130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-971" y="8633089"/>
            <a:ext cx="6108300" cy="16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15648988" y="2"/>
            <a:ext cx="2639100" cy="3048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747959" y="741613"/>
            <a:ext cx="87921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5400"/>
              <a:buFont typeface="Helvetica Neue"/>
              <a:buNone/>
            </a:pPr>
            <a:r>
              <a:rPr b="1" lang="en-US" sz="5000">
                <a:solidFill>
                  <a:srgbClr val="1313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UIView и анимации</a:t>
            </a:r>
            <a:endParaRPr b="1" sz="5000">
              <a:solidFill>
                <a:srgbClr val="1313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03025" y="7806000"/>
            <a:ext cx="13903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</a:rPr>
              <a:t>Хорошая статья про анимации</a:t>
            </a: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https://vc.ru/design/50251-razrabotka-animacii-na-ios-vosem-primerov-interfeysa-s-kodom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</a:rPr>
              <a:t>Есть и более продвинутые способы создания анимаций для iOS: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https://habr.com/ru/post/458970/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https://dou.ua/lenta/articles/spritekit-for-swift-animation/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ighlight>
                  <a:schemeClr val="lt1"/>
                </a:highlight>
                <a:hlinkClick r:id="rId8"/>
              </a:rPr>
              <a:t>https://www.youtube.com/watch?v=f_MUUTACpus</a:t>
            </a:r>
            <a:endParaRPr sz="2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022" y="531225"/>
            <a:ext cx="1273075" cy="12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934425" y="2197325"/>
            <a:ext cx="169851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Создаем объект и выполняем его анимацию через animateWithDuration.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Выставляем </a:t>
            </a:r>
            <a:r>
              <a:rPr lang="en-US" sz="3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длительность/</a:t>
            </a: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задержку/опции в методе анимации.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Проверяем выполнение анимации с флагом finished. Отменяем анимацию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Задаем трансформацию через CGAffineTransform: поворот и увеличение.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  <a:p>
            <a:pPr indent="-444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Char char="●"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Скругление UIView.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-1" y="-1"/>
            <a:ext cx="18288000" cy="10287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11904252" y="41"/>
            <a:ext cx="6382800" cy="707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75" y="318125"/>
            <a:ext cx="1247150" cy="1235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>
            <p:ph type="title"/>
          </p:nvPr>
        </p:nvSpPr>
        <p:spPr>
          <a:xfrm>
            <a:off x="866275" y="1913750"/>
            <a:ext cx="11991600" cy="7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1. Создайте экран с мячиком и анимируйте его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по нажатию на “Bounce!”:</a:t>
            </a:r>
            <a:endParaRPr b="1"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Задание будет принято, даже если мячик просто будет двигаться со статичной скоростью вверх и вниз.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В этом примере д</a:t>
            </a:r>
            <a:r>
              <a:rPr lang="en-US" sz="3000">
                <a:solidFill>
                  <a:schemeClr val="lt1"/>
                </a:solidFill>
              </a:rPr>
              <a:t>ля того чтобы добиться “прыгающей” анимации, я добавил в метод вызова анимации после delay такие параметры: 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lt1"/>
                </a:solidFill>
              </a:rPr>
              <a:t>usingSpringWithDamping: 4,</a:t>
            </a:r>
            <a:endParaRPr i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lt1"/>
                </a:solidFill>
              </a:rPr>
              <a:t>initialSpringVelocity: 5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746950" y="678050"/>
            <a:ext cx="127941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100"/>
              <a:buFont typeface="Helvetica Neue"/>
              <a:buNone/>
            </a:pPr>
            <a:r>
              <a:rPr b="1"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UIView &amp; анимация - практика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Helvetica Neue"/>
              <a:buNone/>
            </a:pPr>
            <a:r>
              <a:t/>
            </a:r>
            <a:endParaRPr b="1" sz="5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80825" y="1759975"/>
            <a:ext cx="3629638" cy="78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-1" y="-1"/>
            <a:ext cx="18288000" cy="10287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11904252" y="41"/>
            <a:ext cx="6382800" cy="707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75" y="318125"/>
            <a:ext cx="1247150" cy="1235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type="title"/>
          </p:nvPr>
        </p:nvSpPr>
        <p:spPr>
          <a:xfrm>
            <a:off x="866275" y="2362250"/>
            <a:ext cx="10928700" cy="7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</a:rPr>
              <a:t>2. Создаем объект и кнопку как на картинке. В этот раз нам нужно заставить “бегуна” бежать по периметру экрана, как на анимации.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</a:rPr>
              <a:t>Подсказка: чтобы отловить момент запуска следующей анимации, используйте completion блок.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</a:rPr>
              <a:t>Кода получится больше, нужно быть осторожным со </a:t>
            </a:r>
            <a:r>
              <a:rPr lang="en-US" sz="3100">
                <a:solidFill>
                  <a:schemeClr val="lt1"/>
                </a:solidFill>
              </a:rPr>
              <a:t>скобками</a:t>
            </a:r>
            <a:r>
              <a:rPr lang="en-US" sz="3100">
                <a:solidFill>
                  <a:schemeClr val="lt1"/>
                </a:solidFill>
              </a:rPr>
              <a:t>, но это хорошая практика.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746950" y="678050"/>
            <a:ext cx="127941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100"/>
              <a:buFont typeface="Helvetica Neue"/>
              <a:buNone/>
            </a:pPr>
            <a:r>
              <a:rPr b="1"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UIView &amp; анимация - практика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0"/>
              <a:buFont typeface="Helvetica Neue"/>
              <a:buNone/>
            </a:pPr>
            <a:r>
              <a:t/>
            </a:r>
            <a:endParaRPr b="1" sz="5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27213" y="1640325"/>
            <a:ext cx="3856125" cy="83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